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69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1650B2-7514-497E-AA77-139BFF4FAD8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CF31776-D542-48E6-AC15-7318278526C2}">
      <dgm:prSet/>
      <dgm:spPr/>
      <dgm:t>
        <a:bodyPr/>
        <a:lstStyle/>
        <a:p>
          <a:pPr>
            <a:defRPr b="1"/>
          </a:pPr>
          <a:r>
            <a:rPr lang="en-US" b="1" i="0"/>
            <a:t>Summary</a:t>
          </a:r>
          <a:r>
            <a:rPr lang="en-US" b="0" i="0"/>
            <a:t>:</a:t>
          </a:r>
          <a:endParaRPr lang="en-US"/>
        </a:p>
      </dgm:t>
    </dgm:pt>
    <dgm:pt modelId="{9F59E5E7-DC31-4380-A136-B8D0F6BA0747}" type="parTrans" cxnId="{5976BA82-6242-4EBB-A04E-A5E2BC8F50E3}">
      <dgm:prSet/>
      <dgm:spPr/>
      <dgm:t>
        <a:bodyPr/>
        <a:lstStyle/>
        <a:p>
          <a:endParaRPr lang="en-US"/>
        </a:p>
      </dgm:t>
    </dgm:pt>
    <dgm:pt modelId="{45B36486-3BF7-4C42-A204-B648454E34F3}" type="sibTrans" cxnId="{5976BA82-6242-4EBB-A04E-A5E2BC8F50E3}">
      <dgm:prSet/>
      <dgm:spPr/>
      <dgm:t>
        <a:bodyPr/>
        <a:lstStyle/>
        <a:p>
          <a:endParaRPr lang="en-US"/>
        </a:p>
      </dgm:t>
    </dgm:pt>
    <dgm:pt modelId="{85CD9846-BCA1-4855-A644-BE73AF5D03B0}">
      <dgm:prSet/>
      <dgm:spPr/>
      <dgm:t>
        <a:bodyPr/>
        <a:lstStyle/>
        <a:p>
          <a:r>
            <a:rPr lang="en-US" b="0" i="0" dirty="0"/>
            <a:t>LSTM had achieved the best performance for hourly demand forecasting.</a:t>
          </a:r>
          <a:endParaRPr lang="en-US" dirty="0"/>
        </a:p>
      </dgm:t>
    </dgm:pt>
    <dgm:pt modelId="{AC7F6B22-5B37-4D18-9E8E-0BB5DD34295C}" type="parTrans" cxnId="{FFEA8770-5160-470B-86A9-8B401D6AE7BE}">
      <dgm:prSet/>
      <dgm:spPr/>
      <dgm:t>
        <a:bodyPr/>
        <a:lstStyle/>
        <a:p>
          <a:endParaRPr lang="en-US"/>
        </a:p>
      </dgm:t>
    </dgm:pt>
    <dgm:pt modelId="{885E57FD-32BA-4182-A4B1-AA30F17B8B69}" type="sibTrans" cxnId="{FFEA8770-5160-470B-86A9-8B401D6AE7BE}">
      <dgm:prSet/>
      <dgm:spPr/>
      <dgm:t>
        <a:bodyPr/>
        <a:lstStyle/>
        <a:p>
          <a:endParaRPr lang="en-US"/>
        </a:p>
      </dgm:t>
    </dgm:pt>
    <dgm:pt modelId="{B6DD9946-F72F-4707-9850-047293AFD63F}">
      <dgm:prSet/>
      <dgm:spPr/>
      <dgm:t>
        <a:bodyPr/>
        <a:lstStyle/>
        <a:p>
          <a:r>
            <a:rPr lang="en-US" b="0" i="0" dirty="0"/>
            <a:t>Temporal features like hour, day, holidays were critical.</a:t>
          </a:r>
          <a:endParaRPr lang="en-US" dirty="0"/>
        </a:p>
      </dgm:t>
    </dgm:pt>
    <dgm:pt modelId="{057E3611-23EF-4BF1-A65E-FAEA193C856B}" type="parTrans" cxnId="{2DA0219F-5F58-4996-AD97-3C0D59855928}">
      <dgm:prSet/>
      <dgm:spPr/>
      <dgm:t>
        <a:bodyPr/>
        <a:lstStyle/>
        <a:p>
          <a:endParaRPr lang="en-US"/>
        </a:p>
      </dgm:t>
    </dgm:pt>
    <dgm:pt modelId="{3F02DE82-7F20-4C18-8E1A-9FAE2BE71D87}" type="sibTrans" cxnId="{2DA0219F-5F58-4996-AD97-3C0D59855928}">
      <dgm:prSet/>
      <dgm:spPr/>
      <dgm:t>
        <a:bodyPr/>
        <a:lstStyle/>
        <a:p>
          <a:endParaRPr lang="en-US"/>
        </a:p>
      </dgm:t>
    </dgm:pt>
    <dgm:pt modelId="{EDDBF6CC-C715-411F-8DEF-76CBEBAFE49B}">
      <dgm:prSet/>
      <dgm:spPr/>
      <dgm:t>
        <a:bodyPr/>
        <a:lstStyle/>
        <a:p>
          <a:r>
            <a:rPr lang="en-US" b="0" i="0" dirty="0"/>
            <a:t>Proper data cleaning and leakage avoidance improved model performance.</a:t>
          </a:r>
          <a:endParaRPr lang="en-US" dirty="0"/>
        </a:p>
      </dgm:t>
    </dgm:pt>
    <dgm:pt modelId="{5454405D-B653-4012-9105-B29B439C2F5C}" type="parTrans" cxnId="{9391888E-D0E1-4EA4-8796-D769758FCB34}">
      <dgm:prSet/>
      <dgm:spPr/>
      <dgm:t>
        <a:bodyPr/>
        <a:lstStyle/>
        <a:p>
          <a:endParaRPr lang="en-US"/>
        </a:p>
      </dgm:t>
    </dgm:pt>
    <dgm:pt modelId="{216D855D-32CD-4B40-89ED-FDEB3F8E8A71}" type="sibTrans" cxnId="{9391888E-D0E1-4EA4-8796-D769758FCB34}">
      <dgm:prSet/>
      <dgm:spPr/>
      <dgm:t>
        <a:bodyPr/>
        <a:lstStyle/>
        <a:p>
          <a:endParaRPr lang="en-US"/>
        </a:p>
      </dgm:t>
    </dgm:pt>
    <dgm:pt modelId="{45A47833-9DA8-4664-9F0E-26C78E2906E6}">
      <dgm:prSet/>
      <dgm:spPr/>
      <dgm:t>
        <a:bodyPr/>
        <a:lstStyle/>
        <a:p>
          <a:pPr>
            <a:defRPr b="1"/>
          </a:pPr>
          <a:r>
            <a:rPr lang="en-US" b="1" i="0"/>
            <a:t>Impact</a:t>
          </a:r>
          <a:r>
            <a:rPr lang="en-US" b="0" i="0"/>
            <a:t>:</a:t>
          </a:r>
          <a:endParaRPr lang="en-US"/>
        </a:p>
      </dgm:t>
    </dgm:pt>
    <dgm:pt modelId="{A9358551-F0C5-418D-9E9D-93FE6AE5C5F4}" type="parTrans" cxnId="{6E6C90B7-6B64-4DDD-B1AA-46D9D37F24E8}">
      <dgm:prSet/>
      <dgm:spPr/>
      <dgm:t>
        <a:bodyPr/>
        <a:lstStyle/>
        <a:p>
          <a:endParaRPr lang="en-US"/>
        </a:p>
      </dgm:t>
    </dgm:pt>
    <dgm:pt modelId="{41024A5E-C0A4-48AE-8318-F1E84964D4A5}" type="sibTrans" cxnId="{6E6C90B7-6B64-4DDD-B1AA-46D9D37F24E8}">
      <dgm:prSet/>
      <dgm:spPr/>
      <dgm:t>
        <a:bodyPr/>
        <a:lstStyle/>
        <a:p>
          <a:endParaRPr lang="en-US"/>
        </a:p>
      </dgm:t>
    </dgm:pt>
    <dgm:pt modelId="{6612A090-E0CE-478E-AD99-B8E2F6779CD6}">
      <dgm:prSet/>
      <dgm:spPr/>
      <dgm:t>
        <a:bodyPr/>
        <a:lstStyle/>
        <a:p>
          <a:r>
            <a:rPr lang="en-US" b="0" i="0"/>
            <a:t>Supports smarter grid management and renewable integration</a:t>
          </a:r>
          <a:r>
            <a:rPr lang="en-US"/>
            <a:t>.</a:t>
          </a:r>
        </a:p>
      </dgm:t>
    </dgm:pt>
    <dgm:pt modelId="{89C99763-B53C-49CA-8E86-B9A05E11B945}" type="parTrans" cxnId="{9E6EEFAE-068C-4F66-A7A7-0945F2620265}">
      <dgm:prSet/>
      <dgm:spPr/>
      <dgm:t>
        <a:bodyPr/>
        <a:lstStyle/>
        <a:p>
          <a:endParaRPr lang="en-US"/>
        </a:p>
      </dgm:t>
    </dgm:pt>
    <dgm:pt modelId="{B21FE27C-DBC9-4F23-8653-33FC292CF943}" type="sibTrans" cxnId="{9E6EEFAE-068C-4F66-A7A7-0945F2620265}">
      <dgm:prSet/>
      <dgm:spPr/>
      <dgm:t>
        <a:bodyPr/>
        <a:lstStyle/>
        <a:p>
          <a:endParaRPr lang="en-US"/>
        </a:p>
      </dgm:t>
    </dgm:pt>
    <dgm:pt modelId="{A5D91AD5-5898-46BB-AF19-26F1EAEA8DC7}">
      <dgm:prSet/>
      <dgm:spPr/>
      <dgm:t>
        <a:bodyPr/>
        <a:lstStyle/>
        <a:p>
          <a:pPr>
            <a:defRPr b="1"/>
          </a:pPr>
          <a:r>
            <a:rPr lang="en-US" b="1"/>
            <a:t>Usage :</a:t>
          </a:r>
          <a:endParaRPr lang="en-US"/>
        </a:p>
      </dgm:t>
    </dgm:pt>
    <dgm:pt modelId="{55C5698A-1F93-44EA-BE77-DDDE7C12AEFE}" type="parTrans" cxnId="{A49AEDF0-D9DC-40B4-8263-4D43BE2AD045}">
      <dgm:prSet/>
      <dgm:spPr/>
      <dgm:t>
        <a:bodyPr/>
        <a:lstStyle/>
        <a:p>
          <a:endParaRPr lang="en-US"/>
        </a:p>
      </dgm:t>
    </dgm:pt>
    <dgm:pt modelId="{49B2B262-7830-4A41-B35C-3295A82DA52C}" type="sibTrans" cxnId="{A49AEDF0-D9DC-40B4-8263-4D43BE2AD045}">
      <dgm:prSet/>
      <dgm:spPr/>
      <dgm:t>
        <a:bodyPr/>
        <a:lstStyle/>
        <a:p>
          <a:endParaRPr lang="en-US"/>
        </a:p>
      </dgm:t>
    </dgm:pt>
    <dgm:pt modelId="{1FB20182-460D-41D9-90B9-663C897181D4}">
      <dgm:prSet/>
      <dgm:spPr/>
      <dgm:t>
        <a:bodyPr/>
        <a:lstStyle/>
        <a:p>
          <a:r>
            <a:rPr lang="en-US" dirty="0"/>
            <a:t>Improve grid efficiency, reduce costs, and prevent blackouts.</a:t>
          </a:r>
        </a:p>
      </dgm:t>
    </dgm:pt>
    <dgm:pt modelId="{F1CE853A-B1DE-4990-9DF7-C669E213B848}" type="parTrans" cxnId="{327BFB7B-FA5E-4E44-AABC-5BCA19FDB781}">
      <dgm:prSet/>
      <dgm:spPr/>
      <dgm:t>
        <a:bodyPr/>
        <a:lstStyle/>
        <a:p>
          <a:endParaRPr lang="en-US"/>
        </a:p>
      </dgm:t>
    </dgm:pt>
    <dgm:pt modelId="{D0D4D5DF-BC02-499C-B74E-029C67E58ED3}" type="sibTrans" cxnId="{327BFB7B-FA5E-4E44-AABC-5BCA19FDB781}">
      <dgm:prSet/>
      <dgm:spPr/>
      <dgm:t>
        <a:bodyPr/>
        <a:lstStyle/>
        <a:p>
          <a:endParaRPr lang="en-US"/>
        </a:p>
      </dgm:t>
    </dgm:pt>
    <dgm:pt modelId="{863ECA25-7865-46D0-B6BA-2E7CDC015EE0}" type="pres">
      <dgm:prSet presAssocID="{561650B2-7514-497E-AA77-139BFF4FAD89}" presName="root" presStyleCnt="0">
        <dgm:presLayoutVars>
          <dgm:dir/>
          <dgm:resizeHandles val="exact"/>
        </dgm:presLayoutVars>
      </dgm:prSet>
      <dgm:spPr/>
    </dgm:pt>
    <dgm:pt modelId="{26B16E47-4338-4CCB-8B00-8A13CCDD7893}" type="pres">
      <dgm:prSet presAssocID="{5CF31776-D542-48E6-AC15-7318278526C2}" presName="compNode" presStyleCnt="0"/>
      <dgm:spPr/>
    </dgm:pt>
    <dgm:pt modelId="{B1A68A68-625A-4689-835C-C798D92634F1}" type="pres">
      <dgm:prSet presAssocID="{5CF31776-D542-48E6-AC15-7318278526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B2501013-A654-4A7C-BB4A-2961CF0FBD37}" type="pres">
      <dgm:prSet presAssocID="{5CF31776-D542-48E6-AC15-7318278526C2}" presName="iconSpace" presStyleCnt="0"/>
      <dgm:spPr/>
    </dgm:pt>
    <dgm:pt modelId="{FE8DA459-5752-47E7-B9F5-5ED5B5DF7DBD}" type="pres">
      <dgm:prSet presAssocID="{5CF31776-D542-48E6-AC15-7318278526C2}" presName="parTx" presStyleLbl="revTx" presStyleIdx="0" presStyleCnt="6">
        <dgm:presLayoutVars>
          <dgm:chMax val="0"/>
          <dgm:chPref val="0"/>
        </dgm:presLayoutVars>
      </dgm:prSet>
      <dgm:spPr/>
    </dgm:pt>
    <dgm:pt modelId="{AA9CA248-DED7-41B2-ABBC-F2812145EBA7}" type="pres">
      <dgm:prSet presAssocID="{5CF31776-D542-48E6-AC15-7318278526C2}" presName="txSpace" presStyleCnt="0"/>
      <dgm:spPr/>
    </dgm:pt>
    <dgm:pt modelId="{65C3AE6B-56A6-4704-9EFB-D97764410949}" type="pres">
      <dgm:prSet presAssocID="{5CF31776-D542-48E6-AC15-7318278526C2}" presName="desTx" presStyleLbl="revTx" presStyleIdx="1" presStyleCnt="6">
        <dgm:presLayoutVars/>
      </dgm:prSet>
      <dgm:spPr/>
    </dgm:pt>
    <dgm:pt modelId="{F4582B8B-EA79-43BB-8032-09D816FBB69D}" type="pres">
      <dgm:prSet presAssocID="{45B36486-3BF7-4C42-A204-B648454E34F3}" presName="sibTrans" presStyleCnt="0"/>
      <dgm:spPr/>
    </dgm:pt>
    <dgm:pt modelId="{E5228BE2-DE4A-4D1E-A6CB-337F1BAEE36A}" type="pres">
      <dgm:prSet presAssocID="{45A47833-9DA8-4664-9F0E-26C78E2906E6}" presName="compNode" presStyleCnt="0"/>
      <dgm:spPr/>
    </dgm:pt>
    <dgm:pt modelId="{5072B1CE-A5EC-4CC3-B854-ED8C1AFCF860}" type="pres">
      <dgm:prSet presAssocID="{45A47833-9DA8-4664-9F0E-26C78E2906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D636789B-E81D-446B-BBF8-F837F52B2DC7}" type="pres">
      <dgm:prSet presAssocID="{45A47833-9DA8-4664-9F0E-26C78E2906E6}" presName="iconSpace" presStyleCnt="0"/>
      <dgm:spPr/>
    </dgm:pt>
    <dgm:pt modelId="{10C49B5E-5B4C-4305-89BC-742A59A5DBAE}" type="pres">
      <dgm:prSet presAssocID="{45A47833-9DA8-4664-9F0E-26C78E2906E6}" presName="parTx" presStyleLbl="revTx" presStyleIdx="2" presStyleCnt="6">
        <dgm:presLayoutVars>
          <dgm:chMax val="0"/>
          <dgm:chPref val="0"/>
        </dgm:presLayoutVars>
      </dgm:prSet>
      <dgm:spPr/>
    </dgm:pt>
    <dgm:pt modelId="{FDD11CF4-D811-45C8-A940-C2B6D173F0ED}" type="pres">
      <dgm:prSet presAssocID="{45A47833-9DA8-4664-9F0E-26C78E2906E6}" presName="txSpace" presStyleCnt="0"/>
      <dgm:spPr/>
    </dgm:pt>
    <dgm:pt modelId="{A36EDA70-4064-44AA-842D-AF4297A4F65F}" type="pres">
      <dgm:prSet presAssocID="{45A47833-9DA8-4664-9F0E-26C78E2906E6}" presName="desTx" presStyleLbl="revTx" presStyleIdx="3" presStyleCnt="6">
        <dgm:presLayoutVars/>
      </dgm:prSet>
      <dgm:spPr/>
    </dgm:pt>
    <dgm:pt modelId="{F3C14E8A-47DE-4939-9F52-77A734011EA5}" type="pres">
      <dgm:prSet presAssocID="{41024A5E-C0A4-48AE-8318-F1E84964D4A5}" presName="sibTrans" presStyleCnt="0"/>
      <dgm:spPr/>
    </dgm:pt>
    <dgm:pt modelId="{CEBDCC54-CF24-46A6-B3EB-618A25D15DA5}" type="pres">
      <dgm:prSet presAssocID="{A5D91AD5-5898-46BB-AF19-26F1EAEA8DC7}" presName="compNode" presStyleCnt="0"/>
      <dgm:spPr/>
    </dgm:pt>
    <dgm:pt modelId="{E8FDDE23-8F79-4DB2-9574-BA1D4F95415E}" type="pres">
      <dgm:prSet presAssocID="{A5D91AD5-5898-46BB-AF19-26F1EAEA8D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2B58DE62-46E3-4998-B5EC-989AD5EB76EB}" type="pres">
      <dgm:prSet presAssocID="{A5D91AD5-5898-46BB-AF19-26F1EAEA8DC7}" presName="iconSpace" presStyleCnt="0"/>
      <dgm:spPr/>
    </dgm:pt>
    <dgm:pt modelId="{FE98575E-83C8-4FBD-B61E-0B24661BAC4B}" type="pres">
      <dgm:prSet presAssocID="{A5D91AD5-5898-46BB-AF19-26F1EAEA8DC7}" presName="parTx" presStyleLbl="revTx" presStyleIdx="4" presStyleCnt="6">
        <dgm:presLayoutVars>
          <dgm:chMax val="0"/>
          <dgm:chPref val="0"/>
        </dgm:presLayoutVars>
      </dgm:prSet>
      <dgm:spPr/>
    </dgm:pt>
    <dgm:pt modelId="{EFDEB44E-532F-42A8-8E81-2457CD229504}" type="pres">
      <dgm:prSet presAssocID="{A5D91AD5-5898-46BB-AF19-26F1EAEA8DC7}" presName="txSpace" presStyleCnt="0"/>
      <dgm:spPr/>
    </dgm:pt>
    <dgm:pt modelId="{5F211F7D-388B-453F-A53F-B6D5E805ACF1}" type="pres">
      <dgm:prSet presAssocID="{A5D91AD5-5898-46BB-AF19-26F1EAEA8DC7}" presName="desTx" presStyleLbl="revTx" presStyleIdx="5" presStyleCnt="6">
        <dgm:presLayoutVars/>
      </dgm:prSet>
      <dgm:spPr/>
    </dgm:pt>
  </dgm:ptLst>
  <dgm:cxnLst>
    <dgm:cxn modelId="{FA175502-BD99-440B-800E-8EEF3F85D905}" type="presOf" srcId="{6612A090-E0CE-478E-AD99-B8E2F6779CD6}" destId="{A36EDA70-4064-44AA-842D-AF4297A4F65F}" srcOrd="0" destOrd="0" presId="urn:microsoft.com/office/officeart/2018/5/layout/CenteredIconLabelDescriptionList"/>
    <dgm:cxn modelId="{98A49E11-B560-4572-A9F0-8BE65B70F3AD}" type="presOf" srcId="{1FB20182-460D-41D9-90B9-663C897181D4}" destId="{5F211F7D-388B-453F-A53F-B6D5E805ACF1}" srcOrd="0" destOrd="0" presId="urn:microsoft.com/office/officeart/2018/5/layout/CenteredIconLabelDescriptionList"/>
    <dgm:cxn modelId="{C97E9E12-82A8-4B8E-B28A-666F342E4A2F}" type="presOf" srcId="{85CD9846-BCA1-4855-A644-BE73AF5D03B0}" destId="{65C3AE6B-56A6-4704-9EFB-D97764410949}" srcOrd="0" destOrd="0" presId="urn:microsoft.com/office/officeart/2018/5/layout/CenteredIconLabelDescriptionList"/>
    <dgm:cxn modelId="{208E0613-6A63-48D7-8C59-4742B2B2C8E0}" type="presOf" srcId="{5CF31776-D542-48E6-AC15-7318278526C2}" destId="{FE8DA459-5752-47E7-B9F5-5ED5B5DF7DBD}" srcOrd="0" destOrd="0" presId="urn:microsoft.com/office/officeart/2018/5/layout/CenteredIconLabelDescriptionList"/>
    <dgm:cxn modelId="{DE700633-11F5-48ED-BB4F-AE9108389561}" type="presOf" srcId="{B6DD9946-F72F-4707-9850-047293AFD63F}" destId="{65C3AE6B-56A6-4704-9EFB-D97764410949}" srcOrd="0" destOrd="1" presId="urn:microsoft.com/office/officeart/2018/5/layout/CenteredIconLabelDescriptionList"/>
    <dgm:cxn modelId="{1F0A536A-BA7E-4C29-B7AB-8AD16A694217}" type="presOf" srcId="{EDDBF6CC-C715-411F-8DEF-76CBEBAFE49B}" destId="{65C3AE6B-56A6-4704-9EFB-D97764410949}" srcOrd="0" destOrd="2" presId="urn:microsoft.com/office/officeart/2018/5/layout/CenteredIconLabelDescriptionList"/>
    <dgm:cxn modelId="{7E70D74A-3E57-4F01-92BD-4E6E9A741440}" type="presOf" srcId="{561650B2-7514-497E-AA77-139BFF4FAD89}" destId="{863ECA25-7865-46D0-B6BA-2E7CDC015EE0}" srcOrd="0" destOrd="0" presId="urn:microsoft.com/office/officeart/2018/5/layout/CenteredIconLabelDescriptionList"/>
    <dgm:cxn modelId="{FFEA8770-5160-470B-86A9-8B401D6AE7BE}" srcId="{5CF31776-D542-48E6-AC15-7318278526C2}" destId="{85CD9846-BCA1-4855-A644-BE73AF5D03B0}" srcOrd="0" destOrd="0" parTransId="{AC7F6B22-5B37-4D18-9E8E-0BB5DD34295C}" sibTransId="{885E57FD-32BA-4182-A4B1-AA30F17B8B69}"/>
    <dgm:cxn modelId="{327BFB7B-FA5E-4E44-AABC-5BCA19FDB781}" srcId="{A5D91AD5-5898-46BB-AF19-26F1EAEA8DC7}" destId="{1FB20182-460D-41D9-90B9-663C897181D4}" srcOrd="0" destOrd="0" parTransId="{F1CE853A-B1DE-4990-9DF7-C669E213B848}" sibTransId="{D0D4D5DF-BC02-499C-B74E-029C67E58ED3}"/>
    <dgm:cxn modelId="{5976BA82-6242-4EBB-A04E-A5E2BC8F50E3}" srcId="{561650B2-7514-497E-AA77-139BFF4FAD89}" destId="{5CF31776-D542-48E6-AC15-7318278526C2}" srcOrd="0" destOrd="0" parTransId="{9F59E5E7-DC31-4380-A136-B8D0F6BA0747}" sibTransId="{45B36486-3BF7-4C42-A204-B648454E34F3}"/>
    <dgm:cxn modelId="{9391888E-D0E1-4EA4-8796-D769758FCB34}" srcId="{5CF31776-D542-48E6-AC15-7318278526C2}" destId="{EDDBF6CC-C715-411F-8DEF-76CBEBAFE49B}" srcOrd="2" destOrd="0" parTransId="{5454405D-B653-4012-9105-B29B439C2F5C}" sibTransId="{216D855D-32CD-4B40-89ED-FDEB3F8E8A71}"/>
    <dgm:cxn modelId="{68D7B09C-1BD7-43D2-9483-2812F491CE3F}" type="presOf" srcId="{A5D91AD5-5898-46BB-AF19-26F1EAEA8DC7}" destId="{FE98575E-83C8-4FBD-B61E-0B24661BAC4B}" srcOrd="0" destOrd="0" presId="urn:microsoft.com/office/officeart/2018/5/layout/CenteredIconLabelDescriptionList"/>
    <dgm:cxn modelId="{2DA0219F-5F58-4996-AD97-3C0D59855928}" srcId="{5CF31776-D542-48E6-AC15-7318278526C2}" destId="{B6DD9946-F72F-4707-9850-047293AFD63F}" srcOrd="1" destOrd="0" parTransId="{057E3611-23EF-4BF1-A65E-FAEA193C856B}" sibTransId="{3F02DE82-7F20-4C18-8E1A-9FAE2BE71D87}"/>
    <dgm:cxn modelId="{9E6EEFAE-068C-4F66-A7A7-0945F2620265}" srcId="{45A47833-9DA8-4664-9F0E-26C78E2906E6}" destId="{6612A090-E0CE-478E-AD99-B8E2F6779CD6}" srcOrd="0" destOrd="0" parTransId="{89C99763-B53C-49CA-8E86-B9A05E11B945}" sibTransId="{B21FE27C-DBC9-4F23-8653-33FC292CF943}"/>
    <dgm:cxn modelId="{AEB15FB5-472B-4EB2-94C8-DD9A19A8DBDF}" type="presOf" srcId="{45A47833-9DA8-4664-9F0E-26C78E2906E6}" destId="{10C49B5E-5B4C-4305-89BC-742A59A5DBAE}" srcOrd="0" destOrd="0" presId="urn:microsoft.com/office/officeart/2018/5/layout/CenteredIconLabelDescriptionList"/>
    <dgm:cxn modelId="{6E6C90B7-6B64-4DDD-B1AA-46D9D37F24E8}" srcId="{561650B2-7514-497E-AA77-139BFF4FAD89}" destId="{45A47833-9DA8-4664-9F0E-26C78E2906E6}" srcOrd="1" destOrd="0" parTransId="{A9358551-F0C5-418D-9E9D-93FE6AE5C5F4}" sibTransId="{41024A5E-C0A4-48AE-8318-F1E84964D4A5}"/>
    <dgm:cxn modelId="{A49AEDF0-D9DC-40B4-8263-4D43BE2AD045}" srcId="{561650B2-7514-497E-AA77-139BFF4FAD89}" destId="{A5D91AD5-5898-46BB-AF19-26F1EAEA8DC7}" srcOrd="2" destOrd="0" parTransId="{55C5698A-1F93-44EA-BE77-DDDE7C12AEFE}" sibTransId="{49B2B262-7830-4A41-B35C-3295A82DA52C}"/>
    <dgm:cxn modelId="{9173E405-CC6F-43FC-B64D-56966B47A146}" type="presParOf" srcId="{863ECA25-7865-46D0-B6BA-2E7CDC015EE0}" destId="{26B16E47-4338-4CCB-8B00-8A13CCDD7893}" srcOrd="0" destOrd="0" presId="urn:microsoft.com/office/officeart/2018/5/layout/CenteredIconLabelDescriptionList"/>
    <dgm:cxn modelId="{12AC377B-281F-44B0-A43B-6EB7886461F5}" type="presParOf" srcId="{26B16E47-4338-4CCB-8B00-8A13CCDD7893}" destId="{B1A68A68-625A-4689-835C-C798D92634F1}" srcOrd="0" destOrd="0" presId="urn:microsoft.com/office/officeart/2018/5/layout/CenteredIconLabelDescriptionList"/>
    <dgm:cxn modelId="{64B2230E-D0B6-4052-8CC3-BAF34BC6536C}" type="presParOf" srcId="{26B16E47-4338-4CCB-8B00-8A13CCDD7893}" destId="{B2501013-A654-4A7C-BB4A-2961CF0FBD37}" srcOrd="1" destOrd="0" presId="urn:microsoft.com/office/officeart/2018/5/layout/CenteredIconLabelDescriptionList"/>
    <dgm:cxn modelId="{691EA5CB-4067-4FF2-BB2C-9A81BD0FEC57}" type="presParOf" srcId="{26B16E47-4338-4CCB-8B00-8A13CCDD7893}" destId="{FE8DA459-5752-47E7-B9F5-5ED5B5DF7DBD}" srcOrd="2" destOrd="0" presId="urn:microsoft.com/office/officeart/2018/5/layout/CenteredIconLabelDescriptionList"/>
    <dgm:cxn modelId="{52EF4EB2-376D-4675-B1BF-4FAD32E4A290}" type="presParOf" srcId="{26B16E47-4338-4CCB-8B00-8A13CCDD7893}" destId="{AA9CA248-DED7-41B2-ABBC-F2812145EBA7}" srcOrd="3" destOrd="0" presId="urn:microsoft.com/office/officeart/2018/5/layout/CenteredIconLabelDescriptionList"/>
    <dgm:cxn modelId="{32E69466-A13B-4545-BEA5-387B7FF0687A}" type="presParOf" srcId="{26B16E47-4338-4CCB-8B00-8A13CCDD7893}" destId="{65C3AE6B-56A6-4704-9EFB-D97764410949}" srcOrd="4" destOrd="0" presId="urn:microsoft.com/office/officeart/2018/5/layout/CenteredIconLabelDescriptionList"/>
    <dgm:cxn modelId="{6A453947-B640-42CA-A19F-8DD833E1D288}" type="presParOf" srcId="{863ECA25-7865-46D0-B6BA-2E7CDC015EE0}" destId="{F4582B8B-EA79-43BB-8032-09D816FBB69D}" srcOrd="1" destOrd="0" presId="urn:microsoft.com/office/officeart/2018/5/layout/CenteredIconLabelDescriptionList"/>
    <dgm:cxn modelId="{5FDBADF2-CD22-4AD6-AEB1-B04656CA5130}" type="presParOf" srcId="{863ECA25-7865-46D0-B6BA-2E7CDC015EE0}" destId="{E5228BE2-DE4A-4D1E-A6CB-337F1BAEE36A}" srcOrd="2" destOrd="0" presId="urn:microsoft.com/office/officeart/2018/5/layout/CenteredIconLabelDescriptionList"/>
    <dgm:cxn modelId="{7ED477F3-466F-4B29-96F7-AD49A00F9141}" type="presParOf" srcId="{E5228BE2-DE4A-4D1E-A6CB-337F1BAEE36A}" destId="{5072B1CE-A5EC-4CC3-B854-ED8C1AFCF860}" srcOrd="0" destOrd="0" presId="urn:microsoft.com/office/officeart/2018/5/layout/CenteredIconLabelDescriptionList"/>
    <dgm:cxn modelId="{6B945711-26CE-4DF7-A35A-C82BDE735BE6}" type="presParOf" srcId="{E5228BE2-DE4A-4D1E-A6CB-337F1BAEE36A}" destId="{D636789B-E81D-446B-BBF8-F837F52B2DC7}" srcOrd="1" destOrd="0" presId="urn:microsoft.com/office/officeart/2018/5/layout/CenteredIconLabelDescriptionList"/>
    <dgm:cxn modelId="{25E15B56-695B-438C-9F94-B244AC3EAF27}" type="presParOf" srcId="{E5228BE2-DE4A-4D1E-A6CB-337F1BAEE36A}" destId="{10C49B5E-5B4C-4305-89BC-742A59A5DBAE}" srcOrd="2" destOrd="0" presId="urn:microsoft.com/office/officeart/2018/5/layout/CenteredIconLabelDescriptionList"/>
    <dgm:cxn modelId="{329BF896-CB60-4D10-8EAE-57F38CB9459F}" type="presParOf" srcId="{E5228BE2-DE4A-4D1E-A6CB-337F1BAEE36A}" destId="{FDD11CF4-D811-45C8-A940-C2B6D173F0ED}" srcOrd="3" destOrd="0" presId="urn:microsoft.com/office/officeart/2018/5/layout/CenteredIconLabelDescriptionList"/>
    <dgm:cxn modelId="{C807BB55-9FFF-4DDF-9B02-642D66E32E8D}" type="presParOf" srcId="{E5228BE2-DE4A-4D1E-A6CB-337F1BAEE36A}" destId="{A36EDA70-4064-44AA-842D-AF4297A4F65F}" srcOrd="4" destOrd="0" presId="urn:microsoft.com/office/officeart/2018/5/layout/CenteredIconLabelDescriptionList"/>
    <dgm:cxn modelId="{4FF11FF3-7A28-4D50-87B6-8BD66AC17D69}" type="presParOf" srcId="{863ECA25-7865-46D0-B6BA-2E7CDC015EE0}" destId="{F3C14E8A-47DE-4939-9F52-77A734011EA5}" srcOrd="3" destOrd="0" presId="urn:microsoft.com/office/officeart/2018/5/layout/CenteredIconLabelDescriptionList"/>
    <dgm:cxn modelId="{B3F3F499-0EC7-4CC6-8831-4F7BCFFBFD64}" type="presParOf" srcId="{863ECA25-7865-46D0-B6BA-2E7CDC015EE0}" destId="{CEBDCC54-CF24-46A6-B3EB-618A25D15DA5}" srcOrd="4" destOrd="0" presId="urn:microsoft.com/office/officeart/2018/5/layout/CenteredIconLabelDescriptionList"/>
    <dgm:cxn modelId="{83823BD3-9F94-4D7C-B2E6-C2F19036C8A3}" type="presParOf" srcId="{CEBDCC54-CF24-46A6-B3EB-618A25D15DA5}" destId="{E8FDDE23-8F79-4DB2-9574-BA1D4F95415E}" srcOrd="0" destOrd="0" presId="urn:microsoft.com/office/officeart/2018/5/layout/CenteredIconLabelDescriptionList"/>
    <dgm:cxn modelId="{3A999333-C110-4C26-9A5C-59F83BAB2C27}" type="presParOf" srcId="{CEBDCC54-CF24-46A6-B3EB-618A25D15DA5}" destId="{2B58DE62-46E3-4998-B5EC-989AD5EB76EB}" srcOrd="1" destOrd="0" presId="urn:microsoft.com/office/officeart/2018/5/layout/CenteredIconLabelDescriptionList"/>
    <dgm:cxn modelId="{7E8C637C-1DD7-4B36-892D-E78ACE3577B9}" type="presParOf" srcId="{CEBDCC54-CF24-46A6-B3EB-618A25D15DA5}" destId="{FE98575E-83C8-4FBD-B61E-0B24661BAC4B}" srcOrd="2" destOrd="0" presId="urn:microsoft.com/office/officeart/2018/5/layout/CenteredIconLabelDescriptionList"/>
    <dgm:cxn modelId="{E0056BB0-4B43-4271-B9A3-E74E8ECF9F36}" type="presParOf" srcId="{CEBDCC54-CF24-46A6-B3EB-618A25D15DA5}" destId="{EFDEB44E-532F-42A8-8E81-2457CD229504}" srcOrd="3" destOrd="0" presId="urn:microsoft.com/office/officeart/2018/5/layout/CenteredIconLabelDescriptionList"/>
    <dgm:cxn modelId="{61A394FD-6BE6-4B92-AFA3-05190A1B8485}" type="presParOf" srcId="{CEBDCC54-CF24-46A6-B3EB-618A25D15DA5}" destId="{5F211F7D-388B-453F-A53F-B6D5E805ACF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1C61C3-9275-47D4-9127-095C492D1BF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3E439B1-911B-4709-90D3-8DA32BF2FB6C}">
      <dgm:prSet/>
      <dgm:spPr/>
      <dgm:t>
        <a:bodyPr/>
        <a:lstStyle/>
        <a:p>
          <a:pPr>
            <a:defRPr b="1"/>
          </a:pPr>
          <a:r>
            <a:rPr lang="en-US" b="1" i="0"/>
            <a:t>Limitations</a:t>
          </a:r>
          <a:r>
            <a:rPr lang="en-US" b="0" i="0"/>
            <a:t>:</a:t>
          </a:r>
          <a:endParaRPr lang="en-US"/>
        </a:p>
      </dgm:t>
    </dgm:pt>
    <dgm:pt modelId="{80AE6522-A24C-4E50-8AD2-94E681F336C4}" type="parTrans" cxnId="{00C4E4FF-F014-4D28-98C8-288360C4BF41}">
      <dgm:prSet/>
      <dgm:spPr/>
      <dgm:t>
        <a:bodyPr/>
        <a:lstStyle/>
        <a:p>
          <a:endParaRPr lang="en-US"/>
        </a:p>
      </dgm:t>
    </dgm:pt>
    <dgm:pt modelId="{DED17FDD-BD49-4B1A-B740-A03B509D8FED}" type="sibTrans" cxnId="{00C4E4FF-F014-4D28-98C8-288360C4BF41}">
      <dgm:prSet/>
      <dgm:spPr/>
      <dgm:t>
        <a:bodyPr/>
        <a:lstStyle/>
        <a:p>
          <a:endParaRPr lang="en-US"/>
        </a:p>
      </dgm:t>
    </dgm:pt>
    <dgm:pt modelId="{A066E92A-AC82-4DD2-BA0F-1556893686A2}">
      <dgm:prSet/>
      <dgm:spPr/>
      <dgm:t>
        <a:bodyPr/>
        <a:lstStyle/>
        <a:p>
          <a:r>
            <a:rPr lang="en-US" b="0" i="0"/>
            <a:t>Regional nuances generalized.</a:t>
          </a:r>
          <a:endParaRPr lang="en-US"/>
        </a:p>
      </dgm:t>
    </dgm:pt>
    <dgm:pt modelId="{C1305569-5AF8-4BC1-8E21-11AFA52A75F5}" type="parTrans" cxnId="{BD865681-485F-4A4D-B5A0-32407ADDD9DB}">
      <dgm:prSet/>
      <dgm:spPr/>
      <dgm:t>
        <a:bodyPr/>
        <a:lstStyle/>
        <a:p>
          <a:endParaRPr lang="en-US"/>
        </a:p>
      </dgm:t>
    </dgm:pt>
    <dgm:pt modelId="{DBE14641-9E2C-4F8E-BB79-D8CFD2C5F5D8}" type="sibTrans" cxnId="{BD865681-485F-4A4D-B5A0-32407ADDD9DB}">
      <dgm:prSet/>
      <dgm:spPr/>
      <dgm:t>
        <a:bodyPr/>
        <a:lstStyle/>
        <a:p>
          <a:endParaRPr lang="en-US"/>
        </a:p>
      </dgm:t>
    </dgm:pt>
    <dgm:pt modelId="{B835B417-B1D9-4A00-AE59-99567449059C}">
      <dgm:prSet/>
      <dgm:spPr/>
      <dgm:t>
        <a:bodyPr/>
        <a:lstStyle/>
        <a:p>
          <a:pPr>
            <a:defRPr b="1"/>
          </a:pPr>
          <a:r>
            <a:rPr lang="en-US" b="1" i="0"/>
            <a:t>Future Work</a:t>
          </a:r>
          <a:r>
            <a:rPr lang="en-US" b="0" i="0"/>
            <a:t>:</a:t>
          </a:r>
          <a:endParaRPr lang="en-US"/>
        </a:p>
      </dgm:t>
    </dgm:pt>
    <dgm:pt modelId="{3A5C8F05-2A06-4022-8997-2EA3DEA6CCBF}" type="parTrans" cxnId="{C19A752E-3FCE-4C7B-87FE-A5E2071B72BB}">
      <dgm:prSet/>
      <dgm:spPr/>
      <dgm:t>
        <a:bodyPr/>
        <a:lstStyle/>
        <a:p>
          <a:endParaRPr lang="en-US"/>
        </a:p>
      </dgm:t>
    </dgm:pt>
    <dgm:pt modelId="{B56AB427-B059-45EC-AAF8-90A86E281578}" type="sibTrans" cxnId="{C19A752E-3FCE-4C7B-87FE-A5E2071B72BB}">
      <dgm:prSet/>
      <dgm:spPr/>
      <dgm:t>
        <a:bodyPr/>
        <a:lstStyle/>
        <a:p>
          <a:endParaRPr lang="en-US"/>
        </a:p>
      </dgm:t>
    </dgm:pt>
    <dgm:pt modelId="{E71A62E9-81AB-46FC-815D-5716948F4F57}">
      <dgm:prSet/>
      <dgm:spPr/>
      <dgm:t>
        <a:bodyPr/>
        <a:lstStyle/>
        <a:p>
          <a:r>
            <a:rPr lang="en-US" b="0" i="0"/>
            <a:t>Incorporate weather data (e.g., NOAA API).</a:t>
          </a:r>
          <a:endParaRPr lang="en-US"/>
        </a:p>
      </dgm:t>
    </dgm:pt>
    <dgm:pt modelId="{69AEA174-5758-4EAA-8FFA-218EDF4DAE0A}" type="parTrans" cxnId="{3D3A6F0E-6C0D-49ED-8500-A3EA04A0686B}">
      <dgm:prSet/>
      <dgm:spPr/>
      <dgm:t>
        <a:bodyPr/>
        <a:lstStyle/>
        <a:p>
          <a:endParaRPr lang="en-US"/>
        </a:p>
      </dgm:t>
    </dgm:pt>
    <dgm:pt modelId="{18663277-21AA-428A-ADEE-9CB6B68C86ED}" type="sibTrans" cxnId="{3D3A6F0E-6C0D-49ED-8500-A3EA04A0686B}">
      <dgm:prSet/>
      <dgm:spPr/>
      <dgm:t>
        <a:bodyPr/>
        <a:lstStyle/>
        <a:p>
          <a:endParaRPr lang="en-US"/>
        </a:p>
      </dgm:t>
    </dgm:pt>
    <dgm:pt modelId="{B3E1CED0-CBB0-4B28-9908-97AB7EC3748C}">
      <dgm:prSet/>
      <dgm:spPr/>
      <dgm:t>
        <a:bodyPr/>
        <a:lstStyle/>
        <a:p>
          <a:r>
            <a:rPr lang="en-US" b="0" i="0"/>
            <a:t>Deploy models regionally.</a:t>
          </a:r>
          <a:endParaRPr lang="en-US"/>
        </a:p>
      </dgm:t>
    </dgm:pt>
    <dgm:pt modelId="{CD117C9F-232D-48A9-944A-96D888D6015C}" type="parTrans" cxnId="{64B1165D-786A-4D3B-9E08-7E91EB6C697D}">
      <dgm:prSet/>
      <dgm:spPr/>
      <dgm:t>
        <a:bodyPr/>
        <a:lstStyle/>
        <a:p>
          <a:endParaRPr lang="en-US"/>
        </a:p>
      </dgm:t>
    </dgm:pt>
    <dgm:pt modelId="{F75BE5FC-2DC9-4691-8FCD-A5127F5A0FCF}" type="sibTrans" cxnId="{64B1165D-786A-4D3B-9E08-7E91EB6C697D}">
      <dgm:prSet/>
      <dgm:spPr/>
      <dgm:t>
        <a:bodyPr/>
        <a:lstStyle/>
        <a:p>
          <a:endParaRPr lang="en-US"/>
        </a:p>
      </dgm:t>
    </dgm:pt>
    <dgm:pt modelId="{76BD66AF-1387-460C-BD2A-BCED0012E41F}">
      <dgm:prSet/>
      <dgm:spPr/>
      <dgm:t>
        <a:bodyPr/>
        <a:lstStyle/>
        <a:p>
          <a:r>
            <a:rPr lang="en-US" b="0" i="0"/>
            <a:t>Explore Transformer-based architectures (e.g., Informer).</a:t>
          </a:r>
          <a:endParaRPr lang="en-US"/>
        </a:p>
      </dgm:t>
    </dgm:pt>
    <dgm:pt modelId="{18220A0F-4986-44F5-9AD8-8A248E56C802}" type="parTrans" cxnId="{B527F974-6C8E-42D6-88A8-FC0B539FB6C9}">
      <dgm:prSet/>
      <dgm:spPr/>
      <dgm:t>
        <a:bodyPr/>
        <a:lstStyle/>
        <a:p>
          <a:endParaRPr lang="en-US"/>
        </a:p>
      </dgm:t>
    </dgm:pt>
    <dgm:pt modelId="{151E7F7B-394D-482C-8DBC-FFF6B76735BA}" type="sibTrans" cxnId="{B527F974-6C8E-42D6-88A8-FC0B539FB6C9}">
      <dgm:prSet/>
      <dgm:spPr/>
      <dgm:t>
        <a:bodyPr/>
        <a:lstStyle/>
        <a:p>
          <a:endParaRPr lang="en-US"/>
        </a:p>
      </dgm:t>
    </dgm:pt>
    <dgm:pt modelId="{4286B3A9-C59F-45B3-AAA5-73B5457B8647}">
      <dgm:prSet/>
      <dgm:spPr/>
      <dgm:t>
        <a:bodyPr/>
        <a:lstStyle/>
        <a:p>
          <a:r>
            <a:rPr lang="en-US" b="0" i="0"/>
            <a:t>Build an interactive dashboard for grid operators.</a:t>
          </a:r>
          <a:endParaRPr lang="en-US"/>
        </a:p>
      </dgm:t>
    </dgm:pt>
    <dgm:pt modelId="{22564B10-2229-4325-A51B-AFB0EB0D8D41}" type="parTrans" cxnId="{269235D2-D4A5-4DAE-B2A1-92FA53B1D98E}">
      <dgm:prSet/>
      <dgm:spPr/>
      <dgm:t>
        <a:bodyPr/>
        <a:lstStyle/>
        <a:p>
          <a:endParaRPr lang="en-US"/>
        </a:p>
      </dgm:t>
    </dgm:pt>
    <dgm:pt modelId="{77EB3168-0968-43AF-97AB-B649161FF741}" type="sibTrans" cxnId="{269235D2-D4A5-4DAE-B2A1-92FA53B1D98E}">
      <dgm:prSet/>
      <dgm:spPr/>
      <dgm:t>
        <a:bodyPr/>
        <a:lstStyle/>
        <a:p>
          <a:endParaRPr lang="en-US"/>
        </a:p>
      </dgm:t>
    </dgm:pt>
    <dgm:pt modelId="{F74A7232-EDD9-4F0A-A31D-4A15909D755F}" type="pres">
      <dgm:prSet presAssocID="{E01C61C3-9275-47D4-9127-095C492D1BFD}" presName="root" presStyleCnt="0">
        <dgm:presLayoutVars>
          <dgm:dir/>
          <dgm:resizeHandles val="exact"/>
        </dgm:presLayoutVars>
      </dgm:prSet>
      <dgm:spPr/>
    </dgm:pt>
    <dgm:pt modelId="{C2C9AB96-0885-496C-9548-91DB8A5BCE88}" type="pres">
      <dgm:prSet presAssocID="{33E439B1-911B-4709-90D3-8DA32BF2FB6C}" presName="compNode" presStyleCnt="0"/>
      <dgm:spPr/>
    </dgm:pt>
    <dgm:pt modelId="{F36EB7B4-A3F9-4D63-A7DD-80A24E605250}" type="pres">
      <dgm:prSet presAssocID="{33E439B1-911B-4709-90D3-8DA32BF2FB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A285A1E-0BF7-40B9-9CE5-1B25C786B1DB}" type="pres">
      <dgm:prSet presAssocID="{33E439B1-911B-4709-90D3-8DA32BF2FB6C}" presName="iconSpace" presStyleCnt="0"/>
      <dgm:spPr/>
    </dgm:pt>
    <dgm:pt modelId="{4C400CA7-7151-41A4-97C5-190F82642093}" type="pres">
      <dgm:prSet presAssocID="{33E439B1-911B-4709-90D3-8DA32BF2FB6C}" presName="parTx" presStyleLbl="revTx" presStyleIdx="0" presStyleCnt="4">
        <dgm:presLayoutVars>
          <dgm:chMax val="0"/>
          <dgm:chPref val="0"/>
        </dgm:presLayoutVars>
      </dgm:prSet>
      <dgm:spPr/>
    </dgm:pt>
    <dgm:pt modelId="{1F79A1E0-04A8-463E-88CC-1B8C3D49DFF2}" type="pres">
      <dgm:prSet presAssocID="{33E439B1-911B-4709-90D3-8DA32BF2FB6C}" presName="txSpace" presStyleCnt="0"/>
      <dgm:spPr/>
    </dgm:pt>
    <dgm:pt modelId="{D6FB1D1B-78FD-45FC-B503-0CDFAF5B10B1}" type="pres">
      <dgm:prSet presAssocID="{33E439B1-911B-4709-90D3-8DA32BF2FB6C}" presName="desTx" presStyleLbl="revTx" presStyleIdx="1" presStyleCnt="4">
        <dgm:presLayoutVars/>
      </dgm:prSet>
      <dgm:spPr/>
    </dgm:pt>
    <dgm:pt modelId="{A16D2620-2E09-497F-AA8B-AAB3FD9A3EAA}" type="pres">
      <dgm:prSet presAssocID="{DED17FDD-BD49-4B1A-B740-A03B509D8FED}" presName="sibTrans" presStyleCnt="0"/>
      <dgm:spPr/>
    </dgm:pt>
    <dgm:pt modelId="{CDED5FE0-282F-45F4-BF64-DA6D24413789}" type="pres">
      <dgm:prSet presAssocID="{B835B417-B1D9-4A00-AE59-99567449059C}" presName="compNode" presStyleCnt="0"/>
      <dgm:spPr/>
    </dgm:pt>
    <dgm:pt modelId="{7E3833C9-6C47-4D10-BB66-BCE98B0BC11D}" type="pres">
      <dgm:prSet presAssocID="{B835B417-B1D9-4A00-AE59-9956744905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F3BDE47-5E31-4343-AE21-7530EEE54636}" type="pres">
      <dgm:prSet presAssocID="{B835B417-B1D9-4A00-AE59-99567449059C}" presName="iconSpace" presStyleCnt="0"/>
      <dgm:spPr/>
    </dgm:pt>
    <dgm:pt modelId="{4D3DB640-3291-4422-BD9B-D7F3737E6BE0}" type="pres">
      <dgm:prSet presAssocID="{B835B417-B1D9-4A00-AE59-99567449059C}" presName="parTx" presStyleLbl="revTx" presStyleIdx="2" presStyleCnt="4">
        <dgm:presLayoutVars>
          <dgm:chMax val="0"/>
          <dgm:chPref val="0"/>
        </dgm:presLayoutVars>
      </dgm:prSet>
      <dgm:spPr/>
    </dgm:pt>
    <dgm:pt modelId="{22AFA853-4402-4E66-927B-8DEED8B0C279}" type="pres">
      <dgm:prSet presAssocID="{B835B417-B1D9-4A00-AE59-99567449059C}" presName="txSpace" presStyleCnt="0"/>
      <dgm:spPr/>
    </dgm:pt>
    <dgm:pt modelId="{CF926008-610C-4444-A509-E3CE848E3347}" type="pres">
      <dgm:prSet presAssocID="{B835B417-B1D9-4A00-AE59-99567449059C}" presName="desTx" presStyleLbl="revTx" presStyleIdx="3" presStyleCnt="4">
        <dgm:presLayoutVars/>
      </dgm:prSet>
      <dgm:spPr/>
    </dgm:pt>
  </dgm:ptLst>
  <dgm:cxnLst>
    <dgm:cxn modelId="{3D3A6F0E-6C0D-49ED-8500-A3EA04A0686B}" srcId="{B835B417-B1D9-4A00-AE59-99567449059C}" destId="{E71A62E9-81AB-46FC-815D-5716948F4F57}" srcOrd="0" destOrd="0" parTransId="{69AEA174-5758-4EAA-8FFA-218EDF4DAE0A}" sibTransId="{18663277-21AA-428A-ADEE-9CB6B68C86ED}"/>
    <dgm:cxn modelId="{861EFD1E-4CA6-49D1-B005-B9DE973E76D7}" type="presOf" srcId="{E01C61C3-9275-47D4-9127-095C492D1BFD}" destId="{F74A7232-EDD9-4F0A-A31D-4A15909D755F}" srcOrd="0" destOrd="0" presId="urn:microsoft.com/office/officeart/2018/2/layout/IconLabelDescriptionList"/>
    <dgm:cxn modelId="{C19A752E-3FCE-4C7B-87FE-A5E2071B72BB}" srcId="{E01C61C3-9275-47D4-9127-095C492D1BFD}" destId="{B835B417-B1D9-4A00-AE59-99567449059C}" srcOrd="1" destOrd="0" parTransId="{3A5C8F05-2A06-4022-8997-2EA3DEA6CCBF}" sibTransId="{B56AB427-B059-45EC-AAF8-90A86E281578}"/>
    <dgm:cxn modelId="{2877373F-7539-483B-9804-111C48444B2A}" type="presOf" srcId="{4286B3A9-C59F-45B3-AAA5-73B5457B8647}" destId="{CF926008-610C-4444-A509-E3CE848E3347}" srcOrd="0" destOrd="3" presId="urn:microsoft.com/office/officeart/2018/2/layout/IconLabelDescriptionList"/>
    <dgm:cxn modelId="{64B1165D-786A-4D3B-9E08-7E91EB6C697D}" srcId="{B835B417-B1D9-4A00-AE59-99567449059C}" destId="{B3E1CED0-CBB0-4B28-9908-97AB7EC3748C}" srcOrd="1" destOrd="0" parTransId="{CD117C9F-232D-48A9-944A-96D888D6015C}" sibTransId="{F75BE5FC-2DC9-4691-8FCD-A5127F5A0FCF}"/>
    <dgm:cxn modelId="{279B6062-CD12-4291-AD5E-414DD03B5BDB}" type="presOf" srcId="{33E439B1-911B-4709-90D3-8DA32BF2FB6C}" destId="{4C400CA7-7151-41A4-97C5-190F82642093}" srcOrd="0" destOrd="0" presId="urn:microsoft.com/office/officeart/2018/2/layout/IconLabelDescriptionList"/>
    <dgm:cxn modelId="{B527F974-6C8E-42D6-88A8-FC0B539FB6C9}" srcId="{B835B417-B1D9-4A00-AE59-99567449059C}" destId="{76BD66AF-1387-460C-BD2A-BCED0012E41F}" srcOrd="2" destOrd="0" parTransId="{18220A0F-4986-44F5-9AD8-8A248E56C802}" sibTransId="{151E7F7B-394D-482C-8DBC-FFF6B76735BA}"/>
    <dgm:cxn modelId="{BD865681-485F-4A4D-B5A0-32407ADDD9DB}" srcId="{33E439B1-911B-4709-90D3-8DA32BF2FB6C}" destId="{A066E92A-AC82-4DD2-BA0F-1556893686A2}" srcOrd="0" destOrd="0" parTransId="{C1305569-5AF8-4BC1-8E21-11AFA52A75F5}" sibTransId="{DBE14641-9E2C-4F8E-BB79-D8CFD2C5F5D8}"/>
    <dgm:cxn modelId="{2E6789AB-BC54-4D17-A5C0-F89511E72792}" type="presOf" srcId="{76BD66AF-1387-460C-BD2A-BCED0012E41F}" destId="{CF926008-610C-4444-A509-E3CE848E3347}" srcOrd="0" destOrd="2" presId="urn:microsoft.com/office/officeart/2018/2/layout/IconLabelDescriptionList"/>
    <dgm:cxn modelId="{FBDB18B7-33D2-44EC-8C13-E1933BCFC2D3}" type="presOf" srcId="{E71A62E9-81AB-46FC-815D-5716948F4F57}" destId="{CF926008-610C-4444-A509-E3CE848E3347}" srcOrd="0" destOrd="0" presId="urn:microsoft.com/office/officeart/2018/2/layout/IconLabelDescriptionList"/>
    <dgm:cxn modelId="{193730D0-F97E-49B8-AF4F-51F872791FEF}" type="presOf" srcId="{B835B417-B1D9-4A00-AE59-99567449059C}" destId="{4D3DB640-3291-4422-BD9B-D7F3737E6BE0}" srcOrd="0" destOrd="0" presId="urn:microsoft.com/office/officeart/2018/2/layout/IconLabelDescriptionList"/>
    <dgm:cxn modelId="{269235D2-D4A5-4DAE-B2A1-92FA53B1D98E}" srcId="{B835B417-B1D9-4A00-AE59-99567449059C}" destId="{4286B3A9-C59F-45B3-AAA5-73B5457B8647}" srcOrd="3" destOrd="0" parTransId="{22564B10-2229-4325-A51B-AFB0EB0D8D41}" sibTransId="{77EB3168-0968-43AF-97AB-B649161FF741}"/>
    <dgm:cxn modelId="{5AC0F5FC-47B5-46EC-B34A-10914BE1323C}" type="presOf" srcId="{B3E1CED0-CBB0-4B28-9908-97AB7EC3748C}" destId="{CF926008-610C-4444-A509-E3CE848E3347}" srcOrd="0" destOrd="1" presId="urn:microsoft.com/office/officeart/2018/2/layout/IconLabelDescriptionList"/>
    <dgm:cxn modelId="{E2AAB0FF-CA58-40F2-B13C-ADA2E10E64BF}" type="presOf" srcId="{A066E92A-AC82-4DD2-BA0F-1556893686A2}" destId="{D6FB1D1B-78FD-45FC-B503-0CDFAF5B10B1}" srcOrd="0" destOrd="0" presId="urn:microsoft.com/office/officeart/2018/2/layout/IconLabelDescriptionList"/>
    <dgm:cxn modelId="{00C4E4FF-F014-4D28-98C8-288360C4BF41}" srcId="{E01C61C3-9275-47D4-9127-095C492D1BFD}" destId="{33E439B1-911B-4709-90D3-8DA32BF2FB6C}" srcOrd="0" destOrd="0" parTransId="{80AE6522-A24C-4E50-8AD2-94E681F336C4}" sibTransId="{DED17FDD-BD49-4B1A-B740-A03B509D8FED}"/>
    <dgm:cxn modelId="{3A8476EC-04C6-4161-BBD0-B4FC669A635A}" type="presParOf" srcId="{F74A7232-EDD9-4F0A-A31D-4A15909D755F}" destId="{C2C9AB96-0885-496C-9548-91DB8A5BCE88}" srcOrd="0" destOrd="0" presId="urn:microsoft.com/office/officeart/2018/2/layout/IconLabelDescriptionList"/>
    <dgm:cxn modelId="{A227B0A0-CB50-4A94-97F5-843428484CB8}" type="presParOf" srcId="{C2C9AB96-0885-496C-9548-91DB8A5BCE88}" destId="{F36EB7B4-A3F9-4D63-A7DD-80A24E605250}" srcOrd="0" destOrd="0" presId="urn:microsoft.com/office/officeart/2018/2/layout/IconLabelDescriptionList"/>
    <dgm:cxn modelId="{3180F642-A134-42B7-A3B6-354B353CC02B}" type="presParOf" srcId="{C2C9AB96-0885-496C-9548-91DB8A5BCE88}" destId="{7A285A1E-0BF7-40B9-9CE5-1B25C786B1DB}" srcOrd="1" destOrd="0" presId="urn:microsoft.com/office/officeart/2018/2/layout/IconLabelDescriptionList"/>
    <dgm:cxn modelId="{364F3EB6-9D1D-45F5-A299-ADB0F8C7897A}" type="presParOf" srcId="{C2C9AB96-0885-496C-9548-91DB8A5BCE88}" destId="{4C400CA7-7151-41A4-97C5-190F82642093}" srcOrd="2" destOrd="0" presId="urn:microsoft.com/office/officeart/2018/2/layout/IconLabelDescriptionList"/>
    <dgm:cxn modelId="{2164987E-1405-4A5D-8896-E24525F6D983}" type="presParOf" srcId="{C2C9AB96-0885-496C-9548-91DB8A5BCE88}" destId="{1F79A1E0-04A8-463E-88CC-1B8C3D49DFF2}" srcOrd="3" destOrd="0" presId="urn:microsoft.com/office/officeart/2018/2/layout/IconLabelDescriptionList"/>
    <dgm:cxn modelId="{E80A014E-4E28-43B4-9D77-2458593FA98F}" type="presParOf" srcId="{C2C9AB96-0885-496C-9548-91DB8A5BCE88}" destId="{D6FB1D1B-78FD-45FC-B503-0CDFAF5B10B1}" srcOrd="4" destOrd="0" presId="urn:microsoft.com/office/officeart/2018/2/layout/IconLabelDescriptionList"/>
    <dgm:cxn modelId="{290BA148-22F4-4AB9-A4F4-9578F2F345C7}" type="presParOf" srcId="{F74A7232-EDD9-4F0A-A31D-4A15909D755F}" destId="{A16D2620-2E09-497F-AA8B-AAB3FD9A3EAA}" srcOrd="1" destOrd="0" presId="urn:microsoft.com/office/officeart/2018/2/layout/IconLabelDescriptionList"/>
    <dgm:cxn modelId="{30F4FEE7-EB3B-41A3-84AB-973D5AE20D14}" type="presParOf" srcId="{F74A7232-EDD9-4F0A-A31D-4A15909D755F}" destId="{CDED5FE0-282F-45F4-BF64-DA6D24413789}" srcOrd="2" destOrd="0" presId="urn:microsoft.com/office/officeart/2018/2/layout/IconLabelDescriptionList"/>
    <dgm:cxn modelId="{2AD06532-F8B0-4CF5-83F3-90678F9C464A}" type="presParOf" srcId="{CDED5FE0-282F-45F4-BF64-DA6D24413789}" destId="{7E3833C9-6C47-4D10-BB66-BCE98B0BC11D}" srcOrd="0" destOrd="0" presId="urn:microsoft.com/office/officeart/2018/2/layout/IconLabelDescriptionList"/>
    <dgm:cxn modelId="{B4370FF3-9435-43C0-9422-6D5062AA0168}" type="presParOf" srcId="{CDED5FE0-282F-45F4-BF64-DA6D24413789}" destId="{6F3BDE47-5E31-4343-AE21-7530EEE54636}" srcOrd="1" destOrd="0" presId="urn:microsoft.com/office/officeart/2018/2/layout/IconLabelDescriptionList"/>
    <dgm:cxn modelId="{1080CBF9-2213-47DE-9FF4-49D3BA50F5AE}" type="presParOf" srcId="{CDED5FE0-282F-45F4-BF64-DA6D24413789}" destId="{4D3DB640-3291-4422-BD9B-D7F3737E6BE0}" srcOrd="2" destOrd="0" presId="urn:microsoft.com/office/officeart/2018/2/layout/IconLabelDescriptionList"/>
    <dgm:cxn modelId="{46131BC5-FE7B-4CFD-899E-E16308D34580}" type="presParOf" srcId="{CDED5FE0-282F-45F4-BF64-DA6D24413789}" destId="{22AFA853-4402-4E66-927B-8DEED8B0C279}" srcOrd="3" destOrd="0" presId="urn:microsoft.com/office/officeart/2018/2/layout/IconLabelDescriptionList"/>
    <dgm:cxn modelId="{EFD198E9-4A9A-45FE-8646-EA6F022CEC83}" type="presParOf" srcId="{CDED5FE0-282F-45F4-BF64-DA6D24413789}" destId="{CF926008-610C-4444-A509-E3CE848E334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68A68-625A-4689-835C-C798D92634F1}">
      <dsp:nvSpPr>
        <dsp:cNvPr id="0" name=""/>
        <dsp:cNvSpPr/>
      </dsp:nvSpPr>
      <dsp:spPr>
        <a:xfrm>
          <a:off x="800349" y="204112"/>
          <a:ext cx="854929" cy="854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DA459-5752-47E7-B9F5-5ED5B5DF7DBD}">
      <dsp:nvSpPr>
        <dsp:cNvPr id="0" name=""/>
        <dsp:cNvSpPr/>
      </dsp:nvSpPr>
      <dsp:spPr>
        <a:xfrm>
          <a:off x="6486" y="1221779"/>
          <a:ext cx="2442656" cy="366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b="1" i="0" kern="1200"/>
            <a:t>Summary</a:t>
          </a:r>
          <a:r>
            <a:rPr lang="en-US" sz="2600" b="0" i="0" kern="1200"/>
            <a:t>:</a:t>
          </a:r>
          <a:endParaRPr lang="en-US" sz="2600" kern="1200"/>
        </a:p>
      </dsp:txBody>
      <dsp:txXfrm>
        <a:off x="6486" y="1221779"/>
        <a:ext cx="2442656" cy="366398"/>
      </dsp:txXfrm>
    </dsp:sp>
    <dsp:sp modelId="{65C3AE6B-56A6-4704-9EFB-D97764410949}">
      <dsp:nvSpPr>
        <dsp:cNvPr id="0" name=""/>
        <dsp:cNvSpPr/>
      </dsp:nvSpPr>
      <dsp:spPr>
        <a:xfrm>
          <a:off x="6486" y="1663869"/>
          <a:ext cx="2442656" cy="232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LSTM had achieved the best performance for hourly demand forecasting.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Temporal features like hour, day, holidays were critical.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Proper data cleaning and leakage avoidance improved model performance.</a:t>
          </a:r>
          <a:endParaRPr lang="en-US" sz="1700" kern="1200" dirty="0"/>
        </a:p>
      </dsp:txBody>
      <dsp:txXfrm>
        <a:off x="6486" y="1663869"/>
        <a:ext cx="2442656" cy="2324823"/>
      </dsp:txXfrm>
    </dsp:sp>
    <dsp:sp modelId="{5072B1CE-A5EC-4CC3-B854-ED8C1AFCF860}">
      <dsp:nvSpPr>
        <dsp:cNvPr id="0" name=""/>
        <dsp:cNvSpPr/>
      </dsp:nvSpPr>
      <dsp:spPr>
        <a:xfrm>
          <a:off x="3670470" y="204112"/>
          <a:ext cx="854929" cy="854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49B5E-5B4C-4305-89BC-742A59A5DBAE}">
      <dsp:nvSpPr>
        <dsp:cNvPr id="0" name=""/>
        <dsp:cNvSpPr/>
      </dsp:nvSpPr>
      <dsp:spPr>
        <a:xfrm>
          <a:off x="2876607" y="1221779"/>
          <a:ext cx="2442656" cy="366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b="1" i="0" kern="1200"/>
            <a:t>Impact</a:t>
          </a:r>
          <a:r>
            <a:rPr lang="en-US" sz="2600" b="0" i="0" kern="1200"/>
            <a:t>:</a:t>
          </a:r>
          <a:endParaRPr lang="en-US" sz="2600" kern="1200"/>
        </a:p>
      </dsp:txBody>
      <dsp:txXfrm>
        <a:off x="2876607" y="1221779"/>
        <a:ext cx="2442656" cy="366398"/>
      </dsp:txXfrm>
    </dsp:sp>
    <dsp:sp modelId="{A36EDA70-4064-44AA-842D-AF4297A4F65F}">
      <dsp:nvSpPr>
        <dsp:cNvPr id="0" name=""/>
        <dsp:cNvSpPr/>
      </dsp:nvSpPr>
      <dsp:spPr>
        <a:xfrm>
          <a:off x="2876607" y="1663869"/>
          <a:ext cx="2442656" cy="232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Supports smarter grid management and renewable integration</a:t>
          </a:r>
          <a:r>
            <a:rPr lang="en-US" sz="1700" kern="1200"/>
            <a:t>.</a:t>
          </a:r>
        </a:p>
      </dsp:txBody>
      <dsp:txXfrm>
        <a:off x="2876607" y="1663869"/>
        <a:ext cx="2442656" cy="2324823"/>
      </dsp:txXfrm>
    </dsp:sp>
    <dsp:sp modelId="{E8FDDE23-8F79-4DB2-9574-BA1D4F95415E}">
      <dsp:nvSpPr>
        <dsp:cNvPr id="0" name=""/>
        <dsp:cNvSpPr/>
      </dsp:nvSpPr>
      <dsp:spPr>
        <a:xfrm>
          <a:off x="6540591" y="204112"/>
          <a:ext cx="854929" cy="854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8575E-83C8-4FBD-B61E-0B24661BAC4B}">
      <dsp:nvSpPr>
        <dsp:cNvPr id="0" name=""/>
        <dsp:cNvSpPr/>
      </dsp:nvSpPr>
      <dsp:spPr>
        <a:xfrm>
          <a:off x="5746728" y="1221779"/>
          <a:ext cx="2442656" cy="366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b="1" kern="1200"/>
            <a:t>Usage :</a:t>
          </a:r>
          <a:endParaRPr lang="en-US" sz="2600" kern="1200"/>
        </a:p>
      </dsp:txBody>
      <dsp:txXfrm>
        <a:off x="5746728" y="1221779"/>
        <a:ext cx="2442656" cy="366398"/>
      </dsp:txXfrm>
    </dsp:sp>
    <dsp:sp modelId="{5F211F7D-388B-453F-A53F-B6D5E805ACF1}">
      <dsp:nvSpPr>
        <dsp:cNvPr id="0" name=""/>
        <dsp:cNvSpPr/>
      </dsp:nvSpPr>
      <dsp:spPr>
        <a:xfrm>
          <a:off x="5746728" y="1663869"/>
          <a:ext cx="2442656" cy="232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Improve grid efficiency, reduce costs, and prevent blackouts.</a:t>
          </a:r>
        </a:p>
      </dsp:txBody>
      <dsp:txXfrm>
        <a:off x="5746728" y="1663869"/>
        <a:ext cx="2442656" cy="2324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EB7B4-A3F9-4D63-A7DD-80A24E605250}">
      <dsp:nvSpPr>
        <dsp:cNvPr id="0" name=""/>
        <dsp:cNvSpPr/>
      </dsp:nvSpPr>
      <dsp:spPr>
        <a:xfrm>
          <a:off x="949" y="181567"/>
          <a:ext cx="1318570" cy="1318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00CA7-7151-41A4-97C5-190F82642093}">
      <dsp:nvSpPr>
        <dsp:cNvPr id="0" name=""/>
        <dsp:cNvSpPr/>
      </dsp:nvSpPr>
      <dsp:spPr>
        <a:xfrm>
          <a:off x="949" y="1664813"/>
          <a:ext cx="3767343" cy="565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Limitations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949" y="1664813"/>
        <a:ext cx="3767343" cy="565101"/>
      </dsp:txXfrm>
    </dsp:sp>
    <dsp:sp modelId="{D6FB1D1B-78FD-45FC-B503-0CDFAF5B10B1}">
      <dsp:nvSpPr>
        <dsp:cNvPr id="0" name=""/>
        <dsp:cNvSpPr/>
      </dsp:nvSpPr>
      <dsp:spPr>
        <a:xfrm>
          <a:off x="949" y="2306508"/>
          <a:ext cx="3767343" cy="1704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Regional nuances generalized.</a:t>
          </a:r>
          <a:endParaRPr lang="en-US" sz="1700" kern="1200"/>
        </a:p>
      </dsp:txBody>
      <dsp:txXfrm>
        <a:off x="949" y="2306508"/>
        <a:ext cx="3767343" cy="1704728"/>
      </dsp:txXfrm>
    </dsp:sp>
    <dsp:sp modelId="{7E3833C9-6C47-4D10-BB66-BCE98B0BC11D}">
      <dsp:nvSpPr>
        <dsp:cNvPr id="0" name=""/>
        <dsp:cNvSpPr/>
      </dsp:nvSpPr>
      <dsp:spPr>
        <a:xfrm>
          <a:off x="4427578" y="181567"/>
          <a:ext cx="1318570" cy="1318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DB640-3291-4422-BD9B-D7F3737E6BE0}">
      <dsp:nvSpPr>
        <dsp:cNvPr id="0" name=""/>
        <dsp:cNvSpPr/>
      </dsp:nvSpPr>
      <dsp:spPr>
        <a:xfrm>
          <a:off x="4427578" y="1664813"/>
          <a:ext cx="3767343" cy="565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Future Work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4427578" y="1664813"/>
        <a:ext cx="3767343" cy="565101"/>
      </dsp:txXfrm>
    </dsp:sp>
    <dsp:sp modelId="{CF926008-610C-4444-A509-E3CE848E3347}">
      <dsp:nvSpPr>
        <dsp:cNvPr id="0" name=""/>
        <dsp:cNvSpPr/>
      </dsp:nvSpPr>
      <dsp:spPr>
        <a:xfrm>
          <a:off x="4427578" y="2306508"/>
          <a:ext cx="3767343" cy="1704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Incorporate weather data (e.g., NOAA API).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Deploy models regionally.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Explore Transformer-based architectures (e.g., Informer).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Build an interactive dashboard for grid operators.</a:t>
          </a:r>
          <a:endParaRPr lang="en-US" sz="1700" kern="1200"/>
        </a:p>
      </dsp:txBody>
      <dsp:txXfrm>
        <a:off x="4427578" y="2306508"/>
        <a:ext cx="3767343" cy="1704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C02BE-1246-435F-B899-89412A95E56A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88404-2F8F-4758-B9A3-F5C2915C8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291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53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55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17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0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95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32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35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9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64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69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90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16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64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822FC-3AA5-44D7-AB6F-FEBE5A6A6B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48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5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8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0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6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2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8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2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2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336" y="69380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Forecasting Electricity Demand Using Recurrent Neural Networks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3936" y="4762500"/>
            <a:ext cx="6400800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Sai Satish Pallapolu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9DCEA-FC3A-0C6D-C3D3-966EB7DFB949}"/>
              </a:ext>
            </a:extLst>
          </p:cNvPr>
          <p:cNvSpPr txBox="1"/>
          <p:nvPr/>
        </p:nvSpPr>
        <p:spPr>
          <a:xfrm>
            <a:off x="3364992" y="2610164"/>
            <a:ext cx="593140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b="1">
                <a:solidFill>
                  <a:prstClr val="white"/>
                </a:solidFill>
                <a:latin typeface="DeepSeek-CJK-patch"/>
              </a:rPr>
              <a:t>A Deep Learning Approach for Smart Grid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61C54-C7F1-9183-F9AF-A14C1DFA358C}"/>
              </a:ext>
            </a:extLst>
          </p:cNvPr>
          <p:cNvSpPr txBox="1"/>
          <p:nvPr/>
        </p:nvSpPr>
        <p:spPr>
          <a:xfrm>
            <a:off x="3810000" y="3118026"/>
            <a:ext cx="5590032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b="1">
                <a:solidFill>
                  <a:prstClr val="white"/>
                </a:solidFill>
                <a:latin typeface="DeepSeek-CJK-patch"/>
              </a:rPr>
              <a:t>ADTA 5560 Recurrent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537883"/>
            <a:ext cx="3587773" cy="1942810"/>
          </a:xfrm>
        </p:spPr>
        <p:txBody>
          <a:bodyPr anchor="b">
            <a:norm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3500" dirty="0">
                <a:latin typeface="DeepSeek-CJK-patch"/>
              </a:rPr>
              <a:t>Model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686324"/>
            <a:ext cx="3587773" cy="3433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Models Used</a:t>
            </a:r>
            <a:r>
              <a:rPr lang="en-US" sz="1800" dirty="0">
                <a:latin typeface="DeepSeek-CJK-patch"/>
              </a:rPr>
              <a:t>:</a:t>
            </a:r>
          </a:p>
          <a:p>
            <a:pPr lvl="1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LSTM</a:t>
            </a:r>
            <a:r>
              <a:rPr lang="en-US" sz="1800" dirty="0">
                <a:latin typeface="DeepSeek-CJK-patch"/>
              </a:rPr>
              <a:t>: 2 layers, 50 units each, dropout (0.2).</a:t>
            </a:r>
          </a:p>
          <a:p>
            <a:pPr lvl="1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GRU</a:t>
            </a:r>
            <a:r>
              <a:rPr lang="en-US" sz="1800" dirty="0">
                <a:latin typeface="DeepSeek-CJK-patch"/>
              </a:rPr>
              <a:t>: Similar to LSTM but with GRU units.</a:t>
            </a:r>
          </a:p>
          <a:p>
            <a:pPr lvl="1"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Simple RNN</a:t>
            </a:r>
            <a:r>
              <a:rPr lang="en-US" sz="1800" dirty="0">
                <a:latin typeface="DeepSeek-CJK-patch"/>
              </a:rPr>
              <a:t>: Baseline model.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0F5EE0-0139-AB1A-004C-6693443C7A44}"/>
              </a:ext>
            </a:extLst>
          </p:cNvPr>
          <p:cNvGraphicFramePr>
            <a:graphicFrameLocks noGrp="1"/>
          </p:cNvGraphicFramePr>
          <p:nvPr/>
        </p:nvGraphicFramePr>
        <p:xfrm>
          <a:off x="6015318" y="1381762"/>
          <a:ext cx="4024032" cy="3894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005">
                  <a:extLst>
                    <a:ext uri="{9D8B030D-6E8A-4147-A177-3AD203B41FA5}">
                      <a16:colId xmlns:a16="http://schemas.microsoft.com/office/drawing/2014/main" val="2206698193"/>
                    </a:ext>
                  </a:extLst>
                </a:gridCol>
                <a:gridCol w="2221027">
                  <a:extLst>
                    <a:ext uri="{9D8B030D-6E8A-4147-A177-3AD203B41FA5}">
                      <a16:colId xmlns:a16="http://schemas.microsoft.com/office/drawing/2014/main" val="575464007"/>
                    </a:ext>
                  </a:extLst>
                </a:gridCol>
              </a:tblGrid>
              <a:tr h="36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Hyperparameter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Value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3013476127"/>
                  </a:ext>
                </a:extLst>
              </a:tr>
              <a:tr h="683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Sequence Length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24 (past 24 hours)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3443922129"/>
                  </a:ext>
                </a:extLst>
              </a:tr>
              <a:tr h="36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Batch Size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64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1918145932"/>
                  </a:ext>
                </a:extLst>
              </a:tr>
              <a:tr h="683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Epochs</a:t>
                      </a:r>
                      <a:endParaRPr lang="en-US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20–50 (with early stopping)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1583037098"/>
                  </a:ext>
                </a:extLst>
              </a:tr>
              <a:tr h="36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Optimizer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Adam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314351019"/>
                  </a:ext>
                </a:extLst>
              </a:tr>
              <a:tr h="36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Learning Rate</a:t>
                      </a:r>
                      <a:endParaRPr lang="en-US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0.001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1367274730"/>
                  </a:ext>
                </a:extLst>
              </a:tr>
              <a:tr h="36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Loss Function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Mean Squared Error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958915703"/>
                  </a:ext>
                </a:extLst>
              </a:tr>
              <a:tr h="683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Callback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 err="1">
                          <a:effectLst/>
                        </a:rPr>
                        <a:t>EarlyStopping</a:t>
                      </a:r>
                      <a:r>
                        <a:rPr lang="en-US" sz="1800" kern="100" dirty="0">
                          <a:effectLst/>
                        </a:rPr>
                        <a:t> (patience=5)</a:t>
                      </a:r>
                      <a:endParaRPr lang="en-US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35" marR="12235" marT="12235" marB="12235" anchor="ctr"/>
                </a:tc>
                <a:extLst>
                  <a:ext uri="{0D108BD9-81ED-4DB2-BD59-A6C34878D82A}">
                    <a16:rowId xmlns:a16="http://schemas.microsoft.com/office/drawing/2014/main" val="8194367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537884"/>
            <a:ext cx="3587773" cy="750115"/>
          </a:xfrm>
        </p:spPr>
        <p:txBody>
          <a:bodyPr anchor="b">
            <a:normAutofit/>
          </a:bodyPr>
          <a:lstStyle/>
          <a:p>
            <a:r>
              <a:rPr lang="en-US" sz="3500"/>
              <a:t>Evaluation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53872"/>
            <a:ext cx="3606823" cy="4989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Metrics Comparison</a:t>
            </a:r>
            <a:r>
              <a:rPr lang="en-US" sz="1800" dirty="0">
                <a:latin typeface="DeepSeek-CJK-patch"/>
              </a:rPr>
              <a:t>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LSTM</a:t>
            </a:r>
            <a:r>
              <a:rPr lang="en-US" sz="1800" dirty="0">
                <a:latin typeface="DeepSeek-CJK-patch"/>
              </a:rPr>
              <a:t>: MAE = 0.0098, RMSE = 0.0135.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GRU</a:t>
            </a:r>
            <a:r>
              <a:rPr lang="en-US" sz="1800" dirty="0">
                <a:latin typeface="DeepSeek-CJK-patch"/>
              </a:rPr>
              <a:t>: MAE = 0.0101, RMSE = 0.0139.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Simple RNN</a:t>
            </a:r>
            <a:r>
              <a:rPr lang="en-US" sz="1800" dirty="0">
                <a:latin typeface="DeepSeek-CJK-patch"/>
              </a:rPr>
              <a:t>: MAE = 0.0123, RMSE = 0.0168.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Key Findings</a:t>
            </a:r>
            <a:r>
              <a:rPr lang="en-US" sz="1800" dirty="0">
                <a:latin typeface="DeepSeek-CJK-patch"/>
              </a:rPr>
              <a:t>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LSTM outperformed GRU and Simple RNN.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Predictions closely followed actual demand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Symmetric error distribution</a:t>
            </a:r>
          </a:p>
        </p:txBody>
      </p:sp>
      <p:pic>
        <p:nvPicPr>
          <p:cNvPr id="4" name="Picture 3" descr="fa85e663-786d-404c-b235-c4affef617a1.png">
            <a:extLst>
              <a:ext uri="{FF2B5EF4-FFF2-40B4-BE49-F238E27FC236}">
                <a16:creationId xmlns:a16="http://schemas.microsoft.com/office/drawing/2014/main" id="{A1B40C52-FB1A-226C-39D8-0A3EB07D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9" y="2242405"/>
            <a:ext cx="4024031" cy="2172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Prediction Error Distribution</a:t>
            </a:r>
          </a:p>
        </p:txBody>
      </p:sp>
      <p:pic>
        <p:nvPicPr>
          <p:cNvPr id="3" name="Picture 2" descr="9ab68613-9de8-4ffe-aebb-3787d20aa7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245892"/>
            <a:ext cx="5510653" cy="43671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Actual vs Predicted Demand</a:t>
            </a:r>
          </a:p>
        </p:txBody>
      </p:sp>
      <p:pic>
        <p:nvPicPr>
          <p:cNvPr id="3" name="Picture 2" descr="b7072ff9-118a-448f-af49-f410073b146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714297"/>
            <a:ext cx="5510653" cy="34303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2" y="1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20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2697" y="348866"/>
            <a:ext cx="7533018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25" name="TextBox 4">
            <a:extLst>
              <a:ext uri="{FF2B5EF4-FFF2-40B4-BE49-F238E27FC236}">
                <a16:creationId xmlns:a16="http://schemas.microsoft.com/office/drawing/2014/main" id="{78D1173D-AF57-963D-2847-2DF56B296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596226"/>
              </p:ext>
            </p:extLst>
          </p:nvPr>
        </p:nvGraphicFramePr>
        <p:xfrm>
          <a:off x="2007043" y="2112580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2" y="1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20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E7A7C-637C-CF40-FE32-B610B68F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697" y="348866"/>
            <a:ext cx="7533018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Limitations and Future Work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A23B0053-BD18-0E3B-1CF9-69905C8715BB}"/>
              </a:ext>
            </a:extLst>
          </p:cNvPr>
          <p:cNvGraphicFramePr/>
          <p:nvPr/>
        </p:nvGraphicFramePr>
        <p:xfrm>
          <a:off x="2007043" y="2112580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2531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522267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E089D993-BA3B-BAC8-0D93-590BF04C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06076"/>
            <a:ext cx="8458200" cy="56458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5" y="240219"/>
            <a:ext cx="5605629" cy="994172"/>
          </a:xfrm>
        </p:spPr>
        <p:txBody>
          <a:bodyPr>
            <a:norm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3850">
                <a:latin typeface="DeepSeek-CJK-patch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237" y="1330008"/>
            <a:ext cx="5195146" cy="51407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None/>
            </a:pPr>
            <a:r>
              <a:rPr lang="en-US" sz="1800" b="1" dirty="0">
                <a:latin typeface="DeepSeek-CJK-patch"/>
              </a:rPr>
              <a:t>Key Points</a:t>
            </a:r>
            <a:r>
              <a:rPr lang="en-US" sz="1800" dirty="0">
                <a:latin typeface="DeepSeek-CJK-patch"/>
              </a:rPr>
              <a:t>:</a:t>
            </a:r>
            <a:endParaRPr lang="en-US" dirty="0"/>
          </a:p>
          <a:p>
            <a:pPr marL="0" indent="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None/>
            </a:pPr>
            <a:endParaRPr lang="en-US" sz="1800" dirty="0">
              <a:latin typeface="DeepSeek-CJK-patch"/>
            </a:endParaRP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Accurate electricity demand forecasting is important for grid stability especially for renewable energy.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This project uses RNN LSTM, GRU, Simple RNN to predict hourly demand using U.S. EIA data between 2022 and 2025.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Achieved exceptionally low MAE with LSTM outstanding other models.</a:t>
            </a:r>
            <a:endParaRPr lang="en-US" dirty="0"/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Demonstrated the importance of data preprocessing, feature engineering, and avoiding data leakage.</a:t>
            </a:r>
            <a:endParaRPr lang="en-US" dirty="0"/>
          </a:p>
          <a:p>
            <a:pPr marL="457200" lvl="1" indent="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None/>
            </a:pPr>
            <a:endParaRPr lang="en-US" sz="1800" dirty="0">
              <a:latin typeface="DeepSeek-CJK-patch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3436" y="0"/>
            <a:ext cx="1954565" cy="6858000"/>
          </a:xfrm>
          <a:prstGeom prst="rect">
            <a:avLst/>
          </a:prstGeom>
          <a:solidFill>
            <a:srgbClr val="384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54C31-C400-20D3-F7E1-3505812C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83" y="2777015"/>
            <a:ext cx="3639340" cy="2124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298" y="502020"/>
            <a:ext cx="3992787" cy="619240"/>
          </a:xfrm>
        </p:spPr>
        <p:txBody>
          <a:bodyPr anchor="b">
            <a:normAutofit fontScale="90000"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3500">
                <a:latin typeface="DeepSeek-CJK-patch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468" y="1347791"/>
            <a:ext cx="5196067" cy="46693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Background</a:t>
            </a:r>
            <a:r>
              <a:rPr lang="en-US" sz="1800" dirty="0">
                <a:latin typeface="DeepSeek-CJK-patch"/>
              </a:rPr>
              <a:t>:</a:t>
            </a:r>
          </a:p>
          <a:p>
            <a:pPr marL="457200" lvl="1" indent="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None/>
            </a:pPr>
            <a:r>
              <a:rPr lang="en-US" sz="1800" dirty="0">
                <a:latin typeface="DeepSeek-CJK-patch"/>
              </a:rPr>
              <a:t>Electricity grids require accurate demand and supply balance. Various renewable energy makes forecasting challenges difficult.</a:t>
            </a:r>
            <a:endParaRPr lang="en-US" sz="1800" dirty="0">
              <a:latin typeface="DeepSeek-CJK-patch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DeepSeek-CJK-patch"/>
                <a:ea typeface="+mn-lt"/>
                <a:cs typeface="+mn-lt"/>
              </a:rPr>
              <a:t>Intended Audience:</a:t>
            </a:r>
            <a:r>
              <a:rPr lang="en-US" sz="1800" dirty="0">
                <a:latin typeface="DeepSeek-CJK-patch"/>
                <a:ea typeface="+mn-lt"/>
                <a:cs typeface="+mn-lt"/>
              </a:rPr>
              <a:t>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800" dirty="0">
                <a:latin typeface="DeepSeek-CJK-patch"/>
                <a:ea typeface="+mn-lt"/>
                <a:cs typeface="+mn-lt"/>
              </a:rPr>
              <a:t>Data scientists, analytics professionals, graduate students, and energy stakeholders interested in deep learning for smart grid optimization.</a:t>
            </a:r>
            <a:endParaRPr lang="en-US" sz="1800" dirty="0">
              <a:latin typeface="DeepSeek-CJK-patch"/>
            </a:endParaRPr>
          </a:p>
          <a:p>
            <a:pPr lvl="1">
              <a:lnSpc>
                <a:spcPct val="90000"/>
              </a:lnSpc>
            </a:pPr>
            <a:endParaRPr lang="en-US" sz="1800" dirty="0">
              <a:latin typeface="DeepSeek-CJK-patch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Research Questions</a:t>
            </a:r>
            <a:r>
              <a:rPr lang="en-US" sz="1800" dirty="0">
                <a:latin typeface="DeepSeek-CJK-patch"/>
              </a:rPr>
              <a:t>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How accurately can we forecast hourly demand?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What are the key temporal patterns in consumption?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How do external factors (e.g., holidays) impact demand?</a:t>
            </a:r>
          </a:p>
          <a:p>
            <a:pPr marL="457200" lvl="1" indent="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None/>
            </a:pPr>
            <a:endParaRPr lang="en-US" sz="1800" dirty="0">
              <a:latin typeface="DeepSeek-CJK-patch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FB494-E829-7B1D-5B1B-FF87403B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501" y="2152461"/>
            <a:ext cx="3070747" cy="16991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297" y="502021"/>
            <a:ext cx="4840512" cy="795245"/>
          </a:xfrm>
        </p:spPr>
        <p:txBody>
          <a:bodyPr anchor="b">
            <a:normAutofit fontScale="90000"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3500">
                <a:latin typeface="DeepSeek-CJK-patch"/>
              </a:rPr>
              <a:t>Data Collection and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443" y="1297266"/>
            <a:ext cx="5424667" cy="532578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Data Source</a:t>
            </a:r>
            <a:r>
              <a:rPr lang="en-US" sz="1800" dirty="0">
                <a:latin typeface="DeepSeek-CJK-patch"/>
              </a:rPr>
              <a:t>: U.S. EIA Grid Monitor (Hourly data, 2022–2025).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DeepSeek-CJK-patch"/>
              </a:rPr>
              <a:t>Preprocessing Steps</a:t>
            </a:r>
            <a:r>
              <a:rPr lang="en-US" sz="1800" dirty="0">
                <a:latin typeface="DeepSeek-CJK-patch"/>
              </a:rPr>
              <a:t>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Missing values are handled by median imputation.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Unwanted columns are dropped(e.g., forward-looking forecasts to avoid leakage).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Feature engineering:</a:t>
            </a:r>
          </a:p>
          <a:p>
            <a:pPr lvl="2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Temporal features are added like hour, day, month.</a:t>
            </a:r>
          </a:p>
          <a:p>
            <a:pPr lvl="2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Holiday flag.</a:t>
            </a:r>
          </a:p>
          <a:p>
            <a:pPr lvl="2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Aggregated generation metrics.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DeepSeek-CJK-patch"/>
              </a:rPr>
              <a:t>Normalization of values between 0 and 1(Min-Max Scaler).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DeepSeek-CJK-patch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616500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5D508-600B-F64B-21DB-91FA8940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26" y="2476552"/>
            <a:ext cx="3127897" cy="1898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>
                <a:solidFill>
                  <a:srgbClr val="FFFFFF"/>
                </a:solidFill>
              </a:rPr>
              <a:t>Exploratory Data Analysis</a:t>
            </a:r>
          </a:p>
        </p:txBody>
      </p:sp>
      <p:pic>
        <p:nvPicPr>
          <p:cNvPr id="4" name="Picture 3" descr="d13479a3-e5f0-4b82-941c-f56e5e026b83.png">
            <a:extLst>
              <a:ext uri="{FF2B5EF4-FFF2-40B4-BE49-F238E27FC236}">
                <a16:creationId xmlns:a16="http://schemas.microsoft.com/office/drawing/2014/main" id="{B1A0DCB6-240B-FF51-A8C8-7250F320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328552"/>
            <a:ext cx="5510653" cy="42018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bec62ba-b9e5-4808-98d5-6c89899164c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036" y="3564466"/>
            <a:ext cx="4115115" cy="3097943"/>
          </a:xfrm>
          <a:prstGeom prst="rect">
            <a:avLst/>
          </a:prstGeom>
        </p:spPr>
      </p:pic>
      <p:pic>
        <p:nvPicPr>
          <p:cNvPr id="4" name="Picture 3" descr="aba14d84-8c91-4bd2-83fc-4e9509f1a9a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64" y="91441"/>
            <a:ext cx="3974086" cy="30308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Monthly Demand</a:t>
            </a:r>
          </a:p>
        </p:txBody>
      </p:sp>
      <p:pic>
        <p:nvPicPr>
          <p:cNvPr id="3" name="Picture 2" descr="7deb3668-4807-4c3f-b050-04c3d5bec3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383658"/>
            <a:ext cx="5510653" cy="4091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Hourly Demand Heatmap</a:t>
            </a:r>
          </a:p>
        </p:txBody>
      </p:sp>
      <p:pic>
        <p:nvPicPr>
          <p:cNvPr id="3" name="Picture 2" descr="7af8d4b9-89d9-4ae7-a356-d74324da4a4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250661"/>
            <a:ext cx="5510653" cy="43576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632" y="0"/>
            <a:ext cx="2436019" cy="3400426"/>
          </a:xfrm>
          <a:prstGeom prst="flowChartDocument">
            <a:avLst/>
          </a:prstGeom>
          <a:solidFill>
            <a:srgbClr val="43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Correlation Heatmap</a:t>
            </a:r>
          </a:p>
        </p:txBody>
      </p:sp>
      <p:pic>
        <p:nvPicPr>
          <p:cNvPr id="3" name="Picture 2" descr="8dc96417-8ba1-496d-a0c4-440392cf476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1" y="1695323"/>
            <a:ext cx="6206391" cy="5157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524</Words>
  <Application>Microsoft Office PowerPoint</Application>
  <PresentationFormat>Widescreen</PresentationFormat>
  <Paragraphs>114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DeepSeek-CJK-patch</vt:lpstr>
      <vt:lpstr>Times New Roman</vt:lpstr>
      <vt:lpstr>1_Office Theme</vt:lpstr>
      <vt:lpstr>Forecasting Electricity Demand Using Recurrent Neural Networks</vt:lpstr>
      <vt:lpstr>Abstract</vt:lpstr>
      <vt:lpstr>Introduction</vt:lpstr>
      <vt:lpstr>Data Collection and Preprocessing</vt:lpstr>
      <vt:lpstr>Exploratory Data Analysis</vt:lpstr>
      <vt:lpstr>PowerPoint Presentation</vt:lpstr>
      <vt:lpstr>Monthly Demand</vt:lpstr>
      <vt:lpstr>Hourly Demand Heatmap</vt:lpstr>
      <vt:lpstr>Correlation Heatmap</vt:lpstr>
      <vt:lpstr>Model Architectures</vt:lpstr>
      <vt:lpstr>Evaluation Results</vt:lpstr>
      <vt:lpstr>Prediction Error Distribution</vt:lpstr>
      <vt:lpstr>Actual vs Predicted Demand</vt:lpstr>
      <vt:lpstr>Conclusion</vt:lpstr>
      <vt:lpstr>Limitations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Electricity Demand Using Recurrent Neural Networks</dc:title>
  <dc:creator>Sai Satish Pallapolu</dc:creator>
  <cp:lastModifiedBy>DELL</cp:lastModifiedBy>
  <cp:revision>3</cp:revision>
  <dcterms:created xsi:type="dcterms:W3CDTF">2025-05-02T17:58:44Z</dcterms:created>
  <dcterms:modified xsi:type="dcterms:W3CDTF">2025-08-22T08:57:11Z</dcterms:modified>
</cp:coreProperties>
</file>